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ileron Heavy" panose="020B0604020202020204" charset="0"/>
      <p:regular r:id="rId18"/>
      <p:bold r:id="rId19"/>
      <p:italic r:id="rId20"/>
      <p:boldItalic r:id="rId21"/>
    </p:embeddedFont>
    <p:embeddedFont>
      <p:font typeface="Aileron Regular" panose="020B0604020202020204" charset="0"/>
      <p:regular r:id="rId22"/>
      <p:bold r:id="rId23"/>
      <p:italic r:id="rId24"/>
      <p:boldItalic r:id="rId25"/>
    </p:embeddedFont>
    <p:embeddedFont>
      <p:font typeface="Amiko Bold" panose="020B0604020202020204" charset="0"/>
      <p:regular r:id="rId26"/>
      <p:bold r:id="rId27"/>
      <p:italic r:id="rId28"/>
      <p:boldItalic r:id="rId29"/>
    </p:embeddedFont>
    <p:embeddedFont>
      <p:font typeface="Arim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achfederation.org/research/consumer-awareness-study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coachfederation.org/core-competenci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achfederation.org/icf-ethics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coachfederation.org/icf-credenti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 l="27486" r="37030"/>
          <a:stretch>
            <a:fillRect/>
          </a:stretch>
        </p:blipFill>
        <p:spPr>
          <a:xfrm>
            <a:off x="0" y="0"/>
            <a:ext cx="5478685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495199" y="1750748"/>
            <a:ext cx="9452371" cy="6785504"/>
            <a:chOff x="0" y="0"/>
            <a:chExt cx="12603161" cy="9047338"/>
          </a:xfrm>
        </p:grpSpPr>
        <p:sp>
          <p:nvSpPr>
            <p:cNvPr id="5" name="TextBox 5"/>
            <p:cNvSpPr txBox="1"/>
            <p:nvPr/>
          </p:nvSpPr>
          <p:spPr>
            <a:xfrm>
              <a:off x="0" y="47625"/>
              <a:ext cx="12603161" cy="6080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55"/>
                </a:lnSpc>
              </a:pPr>
              <a:r>
                <a:rPr lang="en-US" sz="10400" b="1" i="0" spc="104" dirty="0">
                  <a:solidFill>
                    <a:srgbClr val="FFFFFF"/>
                  </a:solidFill>
                  <a:latin typeface="Aileron Heavy"/>
                </a:rPr>
                <a:t>The Power of Certification Credentials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469618"/>
              <a:ext cx="12603161" cy="1577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</a:pPr>
              <a:r>
                <a:rPr lang="en-US" sz="3600" b="1" i="0" spc="179">
                  <a:solidFill>
                    <a:srgbClr val="FFFFFF"/>
                  </a:solidFill>
                  <a:latin typeface="Aileron Regular"/>
                </a:rPr>
                <a:t>Why ICF Certifcation is important and empoweringl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6796876"/>
              <a:ext cx="12603161" cy="52003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741" y="5424340"/>
            <a:ext cx="4429203" cy="4429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13538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 l="27486" r="37030"/>
          <a:stretch>
            <a:fillRect/>
          </a:stretch>
        </p:blipFill>
        <p:spPr>
          <a:xfrm>
            <a:off x="0" y="-51901"/>
            <a:ext cx="5478685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741" y="5431688"/>
            <a:ext cx="4429203" cy="44292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41232" y="630839"/>
            <a:ext cx="11037284" cy="109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miko Bold"/>
              </a:rPr>
              <a:t>CoachVille's ACTP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6748" y="2607118"/>
            <a:ext cx="10522552" cy="589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mo"/>
              </a:rPr>
              <a:t>Three graduates certified as MCC in the past year! </a:t>
            </a:r>
          </a:p>
          <a:p>
            <a:pPr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060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mo"/>
              </a:rPr>
              <a:t>Electives and audio library gives you the 200 hours you need for MCC certification</a:t>
            </a:r>
          </a:p>
          <a:p>
            <a:pPr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024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mo"/>
              </a:rPr>
              <a:t>The environment of mastery gives you the depth and understanding to achieve MCC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 l="27486" r="37030"/>
          <a:stretch>
            <a:fillRect/>
          </a:stretch>
        </p:blipFill>
        <p:spPr>
          <a:xfrm>
            <a:off x="0" y="0"/>
            <a:ext cx="5478685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495199" y="2226998"/>
            <a:ext cx="9452371" cy="5833004"/>
            <a:chOff x="0" y="0"/>
            <a:chExt cx="12603161" cy="7777338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12603161" cy="559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44"/>
                </a:lnSpc>
              </a:pPr>
              <a:r>
                <a:rPr lang="en-US" sz="9600" b="1" i="0" spc="96">
                  <a:solidFill>
                    <a:srgbClr val="FFFFFF"/>
                  </a:solidFill>
                  <a:latin typeface="Aileron Heavy"/>
                </a:rPr>
                <a:t>Your business may depend on it!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998193"/>
              <a:ext cx="12603161" cy="77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</a:pPr>
              <a:r>
                <a:rPr lang="en-US" sz="3600" b="1" i="0" spc="179">
                  <a:solidFill>
                    <a:srgbClr val="FFFFFF"/>
                  </a:solidFill>
                  <a:latin typeface="Aileron Regular"/>
                </a:rPr>
                <a:t>The ICF Grandfather Clause.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6325452"/>
              <a:ext cx="12603161" cy="52003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741" y="5424340"/>
            <a:ext cx="4429203" cy="44292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25" t="54903" b="10795"/>
          <a:stretch>
            <a:fillRect/>
          </a:stretch>
        </p:blipFill>
        <p:spPr>
          <a:xfrm>
            <a:off x="1028700" y="0"/>
            <a:ext cx="17259300" cy="4187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1634" y="546060"/>
            <a:ext cx="1966665" cy="19666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36343" y="717862"/>
            <a:ext cx="15822957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4"/>
              </a:lnSpc>
            </a:pPr>
            <a:r>
              <a:rPr lang="en-US" sz="4800" b="1" i="0" spc="288">
                <a:solidFill>
                  <a:srgbClr val="191919"/>
                </a:solidFill>
                <a:latin typeface="Aileron Heavy"/>
              </a:rPr>
              <a:t> An opportunity requires  an ICF credential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TextBox 6"/>
          <p:cNvSpPr txBox="1"/>
          <p:nvPr/>
        </p:nvSpPr>
        <p:spPr>
          <a:xfrm>
            <a:off x="1215069" y="5103213"/>
            <a:ext cx="14590188" cy="477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16"/>
              </a:lnSpc>
              <a:spcBef>
                <a:spcPct val="0"/>
              </a:spcBef>
            </a:pPr>
            <a:r>
              <a:rPr lang="en-US" sz="3600" b="1" i="0" spc="107" dirty="0">
                <a:solidFill>
                  <a:srgbClr val="191919"/>
                </a:solidFill>
                <a:latin typeface="Aileron Heavy"/>
              </a:rPr>
              <a:t>We often have coaches calling, frantic for coach training.</a:t>
            </a:r>
          </a:p>
          <a:p>
            <a:pPr marL="0" lvl="0" indent="0">
              <a:lnSpc>
                <a:spcPts val="4716"/>
              </a:lnSpc>
              <a:spcBef>
                <a:spcPct val="0"/>
              </a:spcBef>
            </a:pPr>
            <a:endParaRPr lang="en-US" sz="3600" b="1" i="0" spc="107" dirty="0">
              <a:solidFill>
                <a:srgbClr val="191919"/>
              </a:solidFill>
              <a:latin typeface="Aileron Heavy"/>
            </a:endParaRPr>
          </a:p>
          <a:p>
            <a:pPr lvl="0">
              <a:lnSpc>
                <a:spcPts val="4716"/>
              </a:lnSpc>
              <a:spcBef>
                <a:spcPct val="0"/>
              </a:spcBef>
            </a:pPr>
            <a:r>
              <a:rPr lang="en-US" sz="3600" b="1" i="0" spc="107" dirty="0">
                <a:solidFill>
                  <a:srgbClr val="191919"/>
                </a:solidFill>
                <a:latin typeface="Aileron Heavy"/>
              </a:rPr>
              <a:t>" I have this great opportunity for XYZ company/organization, but they require an ICF certification.</a:t>
            </a:r>
          </a:p>
          <a:p>
            <a:pPr marL="0" lvl="0" indent="0">
              <a:lnSpc>
                <a:spcPts val="4716"/>
              </a:lnSpc>
              <a:spcBef>
                <a:spcPct val="0"/>
              </a:spcBef>
            </a:pPr>
            <a:endParaRPr lang="en-US" sz="3600" b="1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>
              <a:lnSpc>
                <a:spcPts val="4716"/>
              </a:lnSpc>
              <a:spcBef>
                <a:spcPct val="0"/>
              </a:spcBef>
            </a:pPr>
            <a:r>
              <a:rPr lang="en-US" sz="3600" b="1" i="0" spc="107" dirty="0">
                <a:solidFill>
                  <a:srgbClr val="191919"/>
                </a:solidFill>
                <a:latin typeface="Aileron Heavy"/>
              </a:rPr>
              <a:t> How fast can I make that happen?"</a:t>
            </a:r>
          </a:p>
          <a:p>
            <a:pPr marL="0" lvl="0" indent="0">
              <a:lnSpc>
                <a:spcPts val="4716"/>
              </a:lnSpc>
              <a:spcBef>
                <a:spcPct val="0"/>
              </a:spcBef>
              <a:buFont typeface="Arial"/>
              <a:buChar char="•"/>
            </a:pPr>
            <a:endParaRPr lang="en-US" sz="3600" b="1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>
              <a:lnSpc>
                <a:spcPts val="4716"/>
              </a:lnSpc>
              <a:spcBef>
                <a:spcPct val="0"/>
              </a:spcBef>
              <a:buFont typeface="Arial"/>
              <a:buChar char="•"/>
            </a:pPr>
            <a:endParaRPr lang="en-US" sz="3600" b="1" i="0" spc="107" dirty="0">
              <a:solidFill>
                <a:srgbClr val="191919"/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52101" y="1800255"/>
            <a:ext cx="12657281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8"/>
              </a:lnSpc>
            </a:pPr>
            <a:r>
              <a:rPr lang="en-US" sz="3600" b="1" i="0" spc="215">
                <a:solidFill>
                  <a:srgbClr val="191919"/>
                </a:solidFill>
                <a:latin typeface="Aileron Heavy"/>
              </a:rPr>
              <a:t>No longer a matter of if, but rather of when.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25" t="54903" b="10795"/>
          <a:stretch>
            <a:fillRect/>
          </a:stretch>
        </p:blipFill>
        <p:spPr>
          <a:xfrm>
            <a:off x="1028700" y="0"/>
            <a:ext cx="17259300" cy="4187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1634" y="546060"/>
            <a:ext cx="1966665" cy="19666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36343" y="656902"/>
            <a:ext cx="12657281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8"/>
              </a:lnSpc>
            </a:pPr>
            <a:r>
              <a:rPr lang="en-US" sz="5600" b="1" i="0" spc="336">
                <a:solidFill>
                  <a:srgbClr val="191919"/>
                </a:solidFill>
                <a:latin typeface="Aileron Heavy"/>
              </a:rPr>
              <a:t>Regulation and Legislation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TextBox 6"/>
          <p:cNvSpPr txBox="1"/>
          <p:nvPr/>
        </p:nvSpPr>
        <p:spPr>
          <a:xfrm>
            <a:off x="2352101" y="1800255"/>
            <a:ext cx="12657281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8"/>
              </a:lnSpc>
            </a:pPr>
            <a:r>
              <a:rPr lang="en-US" sz="3600" b="1" i="0" spc="215">
                <a:solidFill>
                  <a:srgbClr val="191919"/>
                </a:solidFill>
                <a:latin typeface="Aileron Heavy"/>
              </a:rPr>
              <a:t>No longer a matter of if, but rather of when.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8811" y="4595482"/>
            <a:ext cx="16040489" cy="500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Arimo"/>
              </a:rPr>
              <a:t>That’s why credentials and associations like ICF are so important. ICF, with strict standards and self-regulatory guidelines in place, is a tremendous source of instant expertise and guidance to officials that may only think of the type of coaches that wear whistles around their necks. </a:t>
            </a:r>
          </a:p>
          <a:p>
            <a:pPr>
              <a:lnSpc>
                <a:spcPts val="3030"/>
              </a:lnSpc>
            </a:pPr>
            <a:endParaRPr lang="en-US" sz="300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Arimo"/>
              </a:rPr>
              <a:t>In the 2016 ICF Global Coaching Study, 52 percent of coach practitioners said they believed that coaching should be regulated. Among those respondents (including both coaches and managers/leaders using coaching skills) not ruling out the prospect of regulation, 84% said that professional coaching associations were best positioned to regulate the industry.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25" t="54903" b="10795"/>
          <a:stretch>
            <a:fillRect/>
          </a:stretch>
        </p:blipFill>
        <p:spPr>
          <a:xfrm>
            <a:off x="1028700" y="0"/>
            <a:ext cx="17259300" cy="4187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1634" y="546060"/>
            <a:ext cx="1966665" cy="19666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36343" y="656902"/>
            <a:ext cx="12657281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8"/>
              </a:lnSpc>
            </a:pPr>
            <a:r>
              <a:rPr lang="en-US" sz="5600" b="1" i="0" spc="336">
                <a:solidFill>
                  <a:srgbClr val="191919"/>
                </a:solidFill>
                <a:latin typeface="Aileron Heavy"/>
              </a:rPr>
              <a:t>States The ICF Watches Closely.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TextBox 6"/>
          <p:cNvSpPr txBox="1"/>
          <p:nvPr/>
        </p:nvSpPr>
        <p:spPr>
          <a:xfrm>
            <a:off x="1215069" y="4504281"/>
            <a:ext cx="7323741" cy="538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16"/>
              </a:lnSpc>
              <a:spcBef>
                <a:spcPct val="0"/>
              </a:spcBef>
            </a:pPr>
            <a:r>
              <a:rPr lang="en-US" sz="3600" b="1" i="0" spc="107" dirty="0">
                <a:solidFill>
                  <a:srgbClr val="191919"/>
                </a:solidFill>
                <a:latin typeface="Aileron Heavy"/>
              </a:rPr>
              <a:t>Regulation/Legislation</a:t>
            </a:r>
          </a:p>
          <a:p>
            <a:pPr marL="0" lvl="0" indent="0">
              <a:lnSpc>
                <a:spcPts val="4716"/>
              </a:lnSpc>
              <a:spcBef>
                <a:spcPct val="0"/>
              </a:spcBef>
            </a:pPr>
            <a:endParaRPr lang="en-US" sz="3600" b="1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0" i="0" spc="107" dirty="0">
                <a:solidFill>
                  <a:srgbClr val="191919"/>
                </a:solidFill>
                <a:latin typeface="Aileron Heavy"/>
              </a:rPr>
              <a:t>California</a:t>
            </a: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endParaRPr lang="en-US" sz="3600" b="0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0" i="0" spc="107" dirty="0">
                <a:solidFill>
                  <a:srgbClr val="191919"/>
                </a:solidFill>
                <a:latin typeface="Aileron Heavy"/>
              </a:rPr>
              <a:t>Texas</a:t>
            </a: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endParaRPr lang="en-US" sz="3600" b="0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0" i="0" spc="107" dirty="0">
                <a:solidFill>
                  <a:srgbClr val="191919"/>
                </a:solidFill>
                <a:latin typeface="Aileron Heavy"/>
              </a:rPr>
              <a:t>New York</a:t>
            </a: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endParaRPr lang="en-US" sz="3600" b="0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0" i="0" spc="107" dirty="0">
                <a:solidFill>
                  <a:srgbClr val="191919"/>
                </a:solidFill>
                <a:latin typeface="Aileron Heavy"/>
              </a:rPr>
              <a:t>Florida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2101" y="1800255"/>
            <a:ext cx="12657281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8"/>
              </a:lnSpc>
            </a:pPr>
            <a:r>
              <a:rPr lang="en-US" sz="3600" b="1" i="0" spc="215">
                <a:solidFill>
                  <a:srgbClr val="191919"/>
                </a:solidFill>
                <a:latin typeface="Aileron Heavy"/>
              </a:rPr>
              <a:t>No longer a matter of if, but rather of when.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504281"/>
            <a:ext cx="7323741" cy="538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16"/>
              </a:lnSpc>
              <a:spcBef>
                <a:spcPct val="0"/>
              </a:spcBef>
            </a:pPr>
            <a:r>
              <a:rPr lang="en-US" sz="3600" b="1" i="0" spc="107" dirty="0">
                <a:solidFill>
                  <a:srgbClr val="191919"/>
                </a:solidFill>
                <a:latin typeface="Aileron Heavy"/>
              </a:rPr>
              <a:t>Language - Psychology</a:t>
            </a:r>
          </a:p>
          <a:p>
            <a:pPr marL="0" lvl="0" indent="0">
              <a:lnSpc>
                <a:spcPts val="4716"/>
              </a:lnSpc>
              <a:spcBef>
                <a:spcPct val="0"/>
              </a:spcBef>
            </a:pPr>
            <a:endParaRPr lang="en-US" sz="3600" b="1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0" i="0" spc="107" dirty="0">
                <a:solidFill>
                  <a:srgbClr val="191919"/>
                </a:solidFill>
                <a:latin typeface="Aileron Heavy"/>
              </a:rPr>
              <a:t>Pennsylvania</a:t>
            </a: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endParaRPr lang="en-US" sz="3600" b="0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0" i="0" spc="107" dirty="0">
                <a:solidFill>
                  <a:srgbClr val="191919"/>
                </a:solidFill>
                <a:latin typeface="Aileron Heavy"/>
              </a:rPr>
              <a:t>Louisiana</a:t>
            </a: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endParaRPr lang="en-US" sz="3600" b="0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0" i="0" spc="107" dirty="0">
                <a:solidFill>
                  <a:srgbClr val="191919"/>
                </a:solidFill>
                <a:latin typeface="Aileron Heavy"/>
              </a:rPr>
              <a:t>Missouri</a:t>
            </a:r>
          </a:p>
          <a:p>
            <a:pPr marL="0" lvl="0" indent="0">
              <a:lnSpc>
                <a:spcPts val="4716"/>
              </a:lnSpc>
              <a:spcBef>
                <a:spcPct val="0"/>
              </a:spcBef>
              <a:buFont typeface="Arial"/>
              <a:buChar char="•"/>
            </a:pPr>
            <a:endParaRPr lang="en-US" sz="3600" b="0" i="0" spc="107" dirty="0">
              <a:solidFill>
                <a:srgbClr val="191919"/>
              </a:solidFill>
              <a:latin typeface="Aileron Heavy"/>
            </a:endParaRPr>
          </a:p>
          <a:p>
            <a:pPr marL="0" lvl="0" indent="0">
              <a:lnSpc>
                <a:spcPts val="4716"/>
              </a:lnSpc>
              <a:spcBef>
                <a:spcPct val="0"/>
              </a:spcBef>
              <a:buFont typeface="Arial"/>
              <a:buChar char="•"/>
            </a:pPr>
            <a:endParaRPr lang="en-US" sz="3600" b="0" i="0" spc="107" dirty="0">
              <a:solidFill>
                <a:srgbClr val="191919"/>
              </a:solidFill>
              <a:latin typeface="Aileron Heav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53837" y="390181"/>
            <a:ext cx="9431999" cy="1626414"/>
            <a:chOff x="0" y="0"/>
            <a:chExt cx="12575999" cy="2168551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2575999" cy="1577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b="0" i="0" spc="107" dirty="0">
                  <a:solidFill>
                    <a:srgbClr val="191919"/>
                  </a:solidFill>
                  <a:latin typeface="Aileron Heavy"/>
                </a:rPr>
                <a:t>Top Five Reasons </a:t>
              </a:r>
            </a:p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b="0" i="0" spc="107" dirty="0">
                  <a:solidFill>
                    <a:srgbClr val="191919"/>
                  </a:solidFill>
                  <a:latin typeface="Aileron Heavy"/>
                </a:rPr>
                <a:t>Why Certification is Important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83124"/>
              <a:ext cx="12575999" cy="585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b="0" i="0" spc="130" dirty="0">
                  <a:solidFill>
                    <a:srgbClr val="191919"/>
                  </a:solidFill>
                  <a:latin typeface="Aileron Regular"/>
                </a:rPr>
                <a:t>From the Perspective of </a:t>
              </a:r>
              <a:r>
                <a:rPr lang="en-US" sz="2600" b="0" i="0" spc="130" dirty="0" err="1">
                  <a:solidFill>
                    <a:srgbClr val="191919"/>
                  </a:solidFill>
                  <a:latin typeface="Aileron Regular"/>
                </a:rPr>
                <a:t>CoachVille</a:t>
              </a:r>
              <a:r>
                <a:rPr lang="en-US" sz="2600" b="0" i="0" spc="130" dirty="0">
                  <a:solidFill>
                    <a:srgbClr val="191919"/>
                  </a:solidFill>
                  <a:latin typeface="Aileron Regular"/>
                </a:rPr>
                <a:t> Students &amp; Alumni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3196" y="3761610"/>
            <a:ext cx="4451844" cy="2071362"/>
            <a:chOff x="0" y="0"/>
            <a:chExt cx="6667622" cy="3102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70395" y="4310889"/>
            <a:ext cx="825601" cy="972803"/>
            <a:chOff x="0" y="0"/>
            <a:chExt cx="1100801" cy="129707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01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83196" y="3112691"/>
            <a:ext cx="3985554" cy="411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b="1" spc="101" dirty="0">
                <a:solidFill>
                  <a:srgbClr val="191919"/>
                </a:solidFill>
                <a:latin typeface="Aileron Regular"/>
              </a:rPr>
              <a:t>E</a:t>
            </a:r>
            <a:r>
              <a:rPr lang="en-US" sz="2600" b="1" i="0" spc="101" dirty="0">
                <a:solidFill>
                  <a:srgbClr val="191919"/>
                </a:solidFill>
                <a:latin typeface="Aileron Regular"/>
              </a:rPr>
              <a:t>THICAL COACHING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49486" y="3452563"/>
            <a:ext cx="3519264" cy="264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endParaRPr dirty="0"/>
          </a:p>
          <a:p>
            <a:pPr algn="ctr">
              <a:lnSpc>
                <a:spcPts val="2999"/>
              </a:lnSpc>
            </a:pPr>
            <a:r>
              <a:rPr lang="en-US" sz="2000" b="0" i="0" spc="100" dirty="0">
                <a:solidFill>
                  <a:srgbClr val="191919"/>
                </a:solidFill>
                <a:latin typeface="Aileron Regular"/>
              </a:rPr>
              <a:t>S</a:t>
            </a:r>
            <a:r>
              <a:rPr lang="en-US" sz="1999" b="0" i="0" spc="99" dirty="0">
                <a:solidFill>
                  <a:srgbClr val="191919"/>
                </a:solidFill>
                <a:latin typeface="Aileron Regular"/>
              </a:rPr>
              <a:t>ets us apart from those who hang a shingle out without training &amp; Methodology. </a:t>
            </a:r>
          </a:p>
          <a:p>
            <a:pPr algn="ctr">
              <a:lnSpc>
                <a:spcPts val="2999"/>
              </a:lnSpc>
            </a:pPr>
            <a:r>
              <a:rPr lang="en-US" sz="1999" b="0" i="0" spc="99" dirty="0">
                <a:solidFill>
                  <a:srgbClr val="191919"/>
                </a:solidFill>
                <a:latin typeface="Aileron Regular"/>
              </a:rPr>
              <a:t>Repeatable success.</a:t>
            </a:r>
          </a:p>
          <a:p>
            <a:pPr algn="ctr">
              <a:lnSpc>
                <a:spcPts val="3000"/>
              </a:lnSpc>
            </a:pPr>
            <a:endParaRPr lang="en-US" sz="1999" b="0" i="0" spc="99" dirty="0">
              <a:solidFill>
                <a:srgbClr val="191919"/>
              </a:solidFill>
              <a:latin typeface="Aileron Regular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124478" y="3761610"/>
            <a:ext cx="4451844" cy="2071362"/>
            <a:chOff x="0" y="0"/>
            <a:chExt cx="6667622" cy="31023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711678" y="4310889"/>
            <a:ext cx="825601" cy="972803"/>
            <a:chOff x="0" y="0"/>
            <a:chExt cx="1100801" cy="129707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b="0" i="0" dirty="0">
                  <a:solidFill>
                    <a:srgbClr val="FFFFFF"/>
                  </a:solidFill>
                  <a:latin typeface="Aileron Heavy"/>
                </a:rPr>
                <a:t>02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303882" y="3090703"/>
            <a:ext cx="3938069" cy="411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b="1" spc="101" dirty="0">
                <a:solidFill>
                  <a:srgbClr val="191919"/>
                </a:solidFill>
                <a:latin typeface="Aileron Regular"/>
              </a:rPr>
              <a:t>M</a:t>
            </a:r>
            <a:r>
              <a:rPr lang="en-US" sz="2600" b="1" i="0" spc="101" dirty="0">
                <a:solidFill>
                  <a:srgbClr val="191919"/>
                </a:solidFill>
                <a:latin typeface="Aileron Regular"/>
              </a:rPr>
              <a:t>ARKETING/BRAND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22687" y="3993547"/>
            <a:ext cx="3519264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000" b="0" i="0" spc="100">
                <a:solidFill>
                  <a:srgbClr val="191919"/>
                </a:solidFill>
                <a:latin typeface="Aileron Regular"/>
              </a:rPr>
              <a:t>An elite and professional status. Offers certainty </a:t>
            </a:r>
          </a:p>
          <a:p>
            <a:pPr algn="ctr">
              <a:lnSpc>
                <a:spcPts val="3000"/>
              </a:lnSpc>
            </a:pPr>
            <a:r>
              <a:rPr lang="en-US" sz="2000" b="0" i="0" spc="100">
                <a:solidFill>
                  <a:srgbClr val="191919"/>
                </a:solidFill>
                <a:latin typeface="Aileron Regular"/>
              </a:rPr>
              <a:t>and comfort in a still growing field.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675286" y="3761610"/>
            <a:ext cx="4584014" cy="2071362"/>
            <a:chOff x="0" y="0"/>
            <a:chExt cx="6865576" cy="310232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65576" cy="3102323"/>
            </a:xfrm>
            <a:custGeom>
              <a:avLst/>
              <a:gdLst/>
              <a:ahLst/>
              <a:cxnLst/>
              <a:rect l="l" t="t" r="r" b="b"/>
              <a:pathLst>
                <a:path w="6865576" h="3102323">
                  <a:moveTo>
                    <a:pt x="0" y="0"/>
                  </a:moveTo>
                  <a:lnTo>
                    <a:pt x="0" y="3102323"/>
                  </a:lnTo>
                  <a:lnTo>
                    <a:pt x="6865576" y="3102323"/>
                  </a:lnTo>
                  <a:lnTo>
                    <a:pt x="6865576" y="0"/>
                  </a:lnTo>
                  <a:lnTo>
                    <a:pt x="0" y="0"/>
                  </a:lnTo>
                  <a:close/>
                  <a:moveTo>
                    <a:pt x="6804616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804616" y="59690"/>
                  </a:lnTo>
                  <a:lnTo>
                    <a:pt x="6804616" y="3041363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262485" y="4310889"/>
            <a:ext cx="825601" cy="972803"/>
            <a:chOff x="0" y="0"/>
            <a:chExt cx="1100801" cy="129707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 dirty="0">
                  <a:solidFill>
                    <a:srgbClr val="FFFFFF"/>
                  </a:solidFill>
                  <a:latin typeface="Aileron Heavy"/>
                </a:rPr>
                <a:t>3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998258" y="3087273"/>
            <a:ext cx="3938069" cy="4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b="1" spc="101" dirty="0">
                <a:solidFill>
                  <a:srgbClr val="191919"/>
                </a:solidFill>
                <a:latin typeface="Aileron Regular"/>
              </a:rPr>
              <a:t>R</a:t>
            </a:r>
            <a:r>
              <a:rPr lang="en-US" sz="2600" b="1" i="0" spc="101" dirty="0">
                <a:solidFill>
                  <a:srgbClr val="191919"/>
                </a:solidFill>
                <a:latin typeface="Aileron Regular"/>
              </a:rPr>
              <a:t>EVENUE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64344" y="3839816"/>
            <a:ext cx="3938069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0" i="0" spc="100">
                <a:solidFill>
                  <a:srgbClr val="191919"/>
                </a:solidFill>
                <a:latin typeface="Aileron Regular"/>
              </a:rPr>
              <a:t>ICF Credential coaches reported revenue is continuing to surpass uncredentialled coaches, the gap is trending upward.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353837" y="6846869"/>
            <a:ext cx="4451844" cy="2071362"/>
            <a:chOff x="0" y="0"/>
            <a:chExt cx="6667622" cy="31023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941037" y="7396149"/>
            <a:ext cx="825601" cy="972803"/>
            <a:chOff x="0" y="0"/>
            <a:chExt cx="1100801" cy="1297070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05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820127" y="6266366"/>
            <a:ext cx="3519264" cy="4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b="1" spc="101" dirty="0">
                <a:solidFill>
                  <a:srgbClr val="191919"/>
                </a:solidFill>
                <a:latin typeface="Aileron Regular"/>
              </a:rPr>
              <a:t>M</a:t>
            </a:r>
            <a:r>
              <a:rPr lang="en-US" sz="2600" b="1" i="0" spc="101" dirty="0">
                <a:solidFill>
                  <a:srgbClr val="191919"/>
                </a:solidFill>
                <a:latin typeface="Aileron Regular"/>
              </a:rPr>
              <a:t>ASTERY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52046" y="7203371"/>
            <a:ext cx="3519264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0" i="0" spc="100">
                <a:solidFill>
                  <a:srgbClr val="191919"/>
                </a:solidFill>
                <a:latin typeface="Aileron Regular"/>
              </a:rPr>
              <a:t>Far beyond accountability coaching to the core source of what needs to change in order to achieve.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895119" y="6846869"/>
            <a:ext cx="4451844" cy="2071362"/>
            <a:chOff x="0" y="0"/>
            <a:chExt cx="6667622" cy="310232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482319" y="7396149"/>
            <a:ext cx="825601" cy="972803"/>
            <a:chOff x="0" y="0"/>
            <a:chExt cx="1100801" cy="1297070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04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48006" y="6266367"/>
            <a:ext cx="4032667" cy="403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b="1" spc="101" dirty="0">
                <a:solidFill>
                  <a:srgbClr val="191919"/>
                </a:solidFill>
                <a:latin typeface="Aileron Regular"/>
              </a:rPr>
              <a:t>B</a:t>
            </a:r>
            <a:r>
              <a:rPr lang="en-US" sz="2600" b="1" i="0" spc="101" dirty="0">
                <a:solidFill>
                  <a:srgbClr val="191919"/>
                </a:solidFill>
                <a:latin typeface="Aileron Regular"/>
              </a:rPr>
              <a:t>USINESS PRACTICE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502853" y="6901475"/>
            <a:ext cx="3519264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0" i="0" spc="100">
                <a:solidFill>
                  <a:srgbClr val="191919"/>
                </a:solidFill>
                <a:latin typeface="Aileron Regular"/>
              </a:rPr>
              <a:t>If legislation or regulation happens, you do not want to scramble for certification in order to keep your practice open.</a:t>
            </a:r>
          </a:p>
        </p:txBody>
      </p:sp>
      <p:sp>
        <p:nvSpPr>
          <p:cNvPr id="40" name="AutoShape 40"/>
          <p:cNvSpPr/>
          <p:nvPr/>
        </p:nvSpPr>
        <p:spPr>
          <a:xfrm>
            <a:off x="6025515" y="4797291"/>
            <a:ext cx="686163" cy="4720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41" name="AutoShape 41"/>
          <p:cNvSpPr/>
          <p:nvPr/>
        </p:nvSpPr>
        <p:spPr>
          <a:xfrm>
            <a:off x="11576322" y="4750089"/>
            <a:ext cx="686163" cy="4720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2" name="AutoShape 42"/>
          <p:cNvSpPr/>
          <p:nvPr/>
        </p:nvSpPr>
        <p:spPr>
          <a:xfrm>
            <a:off x="8796156" y="7882550"/>
            <a:ext cx="686163" cy="4720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3" name="AutoShape 43"/>
          <p:cNvSpPr/>
          <p:nvPr/>
        </p:nvSpPr>
        <p:spPr>
          <a:xfrm rot="-5400000">
            <a:off x="13984988" y="6834160"/>
            <a:ext cx="2049579" cy="4720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4" name="AutoShape 44"/>
          <p:cNvSpPr/>
          <p:nvPr/>
        </p:nvSpPr>
        <p:spPr>
          <a:xfrm>
            <a:off x="14347215" y="7882550"/>
            <a:ext cx="686163" cy="47202"/>
          </a:xfrm>
          <a:prstGeom prst="rect">
            <a:avLst/>
          </a:prstGeom>
          <a:solidFill>
            <a:srgbClr val="37C9EF"/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13538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5000"/>
          </a:blip>
          <a:srcRect l="5925" t="19663"/>
          <a:stretch>
            <a:fillRect/>
          </a:stretch>
        </p:blipFill>
        <p:spPr>
          <a:xfrm>
            <a:off x="0" y="0"/>
            <a:ext cx="17749558" cy="41872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5115161"/>
            <a:ext cx="2860861" cy="3804430"/>
            <a:chOff x="0" y="0"/>
            <a:chExt cx="3814481" cy="507257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4091498"/>
              <a:ext cx="3814481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b="0" i="0" spc="100">
                  <a:solidFill>
                    <a:srgbClr val="191919"/>
                  </a:solidFill>
                  <a:latin typeface="Aileron Regular"/>
                  <a:hlinkClick r:id="rId4" tooltip="http://coachfederation.org/icf-credential/"/>
                </a:rPr>
                <a:t>coachfederation.org/icf-credential/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64865"/>
              <a:ext cx="3814481" cy="1124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b="1" i="0" spc="101" dirty="0">
                  <a:solidFill>
                    <a:srgbClr val="191919"/>
                  </a:solidFill>
                  <a:latin typeface="Aileron Regular"/>
                </a:rPr>
                <a:t>Certification Applications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5343584" y="5115161"/>
            <a:ext cx="2860861" cy="3378472"/>
            <a:chOff x="0" y="0"/>
            <a:chExt cx="3814481" cy="450462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3523554"/>
              <a:ext cx="3814481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b="0" i="0" spc="100">
                  <a:solidFill>
                    <a:srgbClr val="191919"/>
                  </a:solidFill>
                  <a:latin typeface="Aileron Regular"/>
                  <a:hlinkClick r:id="rId6" tooltip="https://coachfederation.org/icf-ethics"/>
                </a:rPr>
                <a:t>https://coachfederation.org/icf-ethics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764865"/>
              <a:ext cx="3814481" cy="556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b="1" spc="101" dirty="0">
                  <a:solidFill>
                    <a:srgbClr val="191919"/>
                  </a:solidFill>
                  <a:latin typeface="Aileron Regular"/>
                </a:rPr>
                <a:t>L</a:t>
              </a:r>
              <a:r>
                <a:rPr lang="en-US" sz="2600" b="1" i="0" spc="101" dirty="0">
                  <a:solidFill>
                    <a:srgbClr val="191919"/>
                  </a:solidFill>
                  <a:latin typeface="Aileron Regular"/>
                </a:rPr>
                <a:t>ink to Ethics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658469" y="5072915"/>
            <a:ext cx="2860861" cy="3954118"/>
            <a:chOff x="0" y="0"/>
            <a:chExt cx="3814481" cy="527215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3783083"/>
              <a:ext cx="3814481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b="0" i="0" spc="100" dirty="0">
                  <a:solidFill>
                    <a:srgbClr val="191919"/>
                  </a:solidFill>
                  <a:latin typeface="Aileron Regular"/>
                  <a:hlinkClick r:id="rId7"/>
                </a:rPr>
                <a:t>https://coachfederation.org/core-competencies</a:t>
              </a:r>
              <a:endParaRPr lang="en-US" sz="2000" b="0" i="0" spc="1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564040"/>
              <a:ext cx="3814481" cy="1692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3"/>
                </a:lnSpc>
                <a:spcBef>
                  <a:spcPct val="0"/>
                </a:spcBef>
              </a:pPr>
              <a:r>
                <a:rPr lang="en-US" sz="2599" b="1" spc="77" dirty="0">
                  <a:solidFill>
                    <a:srgbClr val="191919"/>
                  </a:solidFill>
                  <a:latin typeface="Aileron Regular"/>
                </a:rPr>
                <a:t>Link to Competencies</a:t>
              </a:r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  <a:buFont typeface="Arial"/>
                <a:buChar char="•"/>
              </a:pPr>
              <a:endParaRPr lang="en-US" sz="2599" b="1" spc="77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63635" y="5668248"/>
            <a:ext cx="650529" cy="52042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3973353" y="5115161"/>
            <a:ext cx="2860861" cy="4143139"/>
            <a:chOff x="0" y="0"/>
            <a:chExt cx="3814481" cy="552418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0" y="4035110"/>
              <a:ext cx="3814481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b="0" i="0" spc="100">
                  <a:solidFill>
                    <a:srgbClr val="191919"/>
                  </a:solidFill>
                  <a:latin typeface="Aileron Regular"/>
                  <a:hlinkClick r:id="rId8" tooltip="https://coachfederation.org/research/consumer-awareness-study"/>
                </a:rPr>
                <a:t>https://coachfederation.org/research/consumer-awareness-study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551175"/>
              <a:ext cx="3814481" cy="1692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3"/>
                </a:lnSpc>
                <a:spcBef>
                  <a:spcPct val="0"/>
                </a:spcBef>
              </a:pPr>
              <a:r>
                <a:rPr lang="en-US" sz="2599" b="1" spc="77" dirty="0">
                  <a:solidFill>
                    <a:srgbClr val="191919"/>
                  </a:solidFill>
                  <a:latin typeface="Aileron Regular"/>
                </a:rPr>
                <a:t>Link to ICF Studies</a:t>
              </a:r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  <a:buFont typeface="Arial"/>
                <a:buChar char="•"/>
              </a:pPr>
              <a:endParaRPr lang="en-US" sz="2599" b="1" spc="77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78519" y="5668248"/>
            <a:ext cx="650529" cy="520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0456" y="9150"/>
            <a:ext cx="12867544" cy="979541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13538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0000"/>
          </a:blip>
          <a:srcRect l="27486" r="37030"/>
          <a:stretch>
            <a:fillRect/>
          </a:stretch>
        </p:blipFill>
        <p:spPr>
          <a:xfrm>
            <a:off x="0" y="-51901"/>
            <a:ext cx="5478685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4741" y="5431688"/>
            <a:ext cx="4429203" cy="44292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92" y="1320573"/>
            <a:ext cx="17852192" cy="71185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13538A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77554"/>
            <a:ext cx="5226108" cy="4268865"/>
            <a:chOff x="0" y="0"/>
            <a:chExt cx="6968143" cy="5691820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6968143" cy="493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336"/>
                </a:lnSpc>
                <a:spcBef>
                  <a:spcPct val="0"/>
                </a:spcBef>
              </a:pPr>
              <a:r>
                <a:rPr lang="en-US" sz="5600" b="0" i="0" spc="168" dirty="0">
                  <a:solidFill>
                    <a:srgbClr val="191919"/>
                  </a:solidFill>
                  <a:latin typeface="Aileron Heavy"/>
                </a:rPr>
                <a:t>ICF</a:t>
              </a:r>
            </a:p>
            <a:p>
              <a:pPr marL="0" lvl="0" indent="0">
                <a:lnSpc>
                  <a:spcPts val="7336"/>
                </a:lnSpc>
                <a:spcBef>
                  <a:spcPct val="0"/>
                </a:spcBef>
              </a:pPr>
              <a:r>
                <a:rPr lang="en-US" sz="5600" b="0" i="0" spc="168" dirty="0">
                  <a:solidFill>
                    <a:srgbClr val="191919"/>
                  </a:solidFill>
                  <a:latin typeface="Aileron Heavy"/>
                </a:rPr>
                <a:t>Certification </a:t>
              </a:r>
            </a:p>
            <a:p>
              <a:pPr marL="0" lvl="0" indent="0">
                <a:lnSpc>
                  <a:spcPts val="7336"/>
                </a:lnSpc>
                <a:spcBef>
                  <a:spcPct val="0"/>
                </a:spcBef>
              </a:pPr>
              <a:r>
                <a:rPr lang="en-US" sz="5600" b="0" i="0" spc="168" dirty="0">
                  <a:solidFill>
                    <a:srgbClr val="191919"/>
                  </a:solidFill>
                  <a:latin typeface="Aileron Heavy"/>
                </a:rPr>
                <a:t>Statistics</a:t>
              </a:r>
            </a:p>
            <a:p>
              <a:pPr marL="0" lvl="0" indent="0">
                <a:lnSpc>
                  <a:spcPts val="7336"/>
                </a:lnSpc>
                <a:spcBef>
                  <a:spcPct val="0"/>
                </a:spcBef>
                <a:buFont typeface="Arial"/>
                <a:buChar char="•"/>
              </a:pPr>
              <a:endParaRPr lang="en-US" sz="5600" b="0" i="0" spc="168" dirty="0">
                <a:solidFill>
                  <a:srgbClr val="191919"/>
                </a:solidFill>
                <a:latin typeface="Aileron Heav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106392"/>
              <a:ext cx="6968143" cy="585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b="0" i="0" spc="130" dirty="0">
                  <a:solidFill>
                    <a:srgbClr val="191919"/>
                  </a:solidFill>
                  <a:latin typeface="Aileron Regular"/>
                </a:rPr>
                <a:t>October 15, 2019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31972" y="-260306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spc="101">
                <a:solidFill>
                  <a:srgbClr val="FFFFFF"/>
                </a:solidFill>
                <a:latin typeface="Aileron Regular"/>
              </a:rPr>
              <a:t>PROBLEM</a:t>
            </a:r>
          </a:p>
        </p:txBody>
      </p:sp>
      <p:sp>
        <p:nvSpPr>
          <p:cNvPr id="6" name="AutoShape 6"/>
          <p:cNvSpPr/>
          <p:nvPr/>
        </p:nvSpPr>
        <p:spPr>
          <a:xfrm>
            <a:off x="6494574" y="1754386"/>
            <a:ext cx="10764726" cy="1644902"/>
          </a:xfrm>
          <a:prstGeom prst="rect">
            <a:avLst/>
          </a:prstGeom>
          <a:solidFill>
            <a:srgbClr val="37C9EF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6494574" y="1754386"/>
            <a:ext cx="4777276" cy="1644902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8" name="Group 8"/>
          <p:cNvGrpSpPr/>
          <p:nvPr/>
        </p:nvGrpSpPr>
        <p:grpSpPr>
          <a:xfrm rot="-8100000">
            <a:off x="10685819" y="1995742"/>
            <a:ext cx="1164053" cy="1162190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6494574" y="4160232"/>
            <a:ext cx="10764726" cy="1644902"/>
          </a:xfrm>
          <a:prstGeom prst="rect">
            <a:avLst/>
          </a:prstGeom>
          <a:solidFill>
            <a:srgbClr val="2C92D5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6494574" y="4160232"/>
            <a:ext cx="4777276" cy="164490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12" name="Group 12"/>
          <p:cNvGrpSpPr/>
          <p:nvPr/>
        </p:nvGrpSpPr>
        <p:grpSpPr>
          <a:xfrm rot="-8100000">
            <a:off x="10685819" y="4401588"/>
            <a:ext cx="1164053" cy="1162190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6494574" y="6601693"/>
            <a:ext cx="10764726" cy="1644902"/>
          </a:xfrm>
          <a:prstGeom prst="rect">
            <a:avLst/>
          </a:prstGeom>
          <a:solidFill>
            <a:srgbClr val="13538A">
              <a:alpha val="2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6494574" y="6601693"/>
            <a:ext cx="4777276" cy="1644902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6" name="Group 16"/>
          <p:cNvGrpSpPr/>
          <p:nvPr/>
        </p:nvGrpSpPr>
        <p:grpSpPr>
          <a:xfrm rot="-8100000">
            <a:off x="10685819" y="6843049"/>
            <a:ext cx="1164053" cy="1162190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8031972" y="1354764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spc="101">
                <a:solidFill>
                  <a:srgbClr val="FFFFFF"/>
                </a:solidFill>
                <a:latin typeface="Aileron Regular"/>
              </a:rPr>
              <a:t>READ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35977" y="1964066"/>
            <a:ext cx="4606966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35977" y="4384082"/>
            <a:ext cx="3235874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P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35977" y="6825542"/>
            <a:ext cx="3235874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M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6677727"/>
            <a:ext cx="2930662" cy="293066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3290820" y="1961522"/>
            <a:ext cx="3968480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288"/>
              </a:lnSpc>
              <a:spcBef>
                <a:spcPct val="0"/>
              </a:spcBef>
            </a:pPr>
            <a:r>
              <a:rPr lang="en-US" sz="7200" b="1" i="0" spc="280" dirty="0">
                <a:solidFill>
                  <a:srgbClr val="13538A"/>
                </a:solidFill>
                <a:latin typeface="Aileron Regular"/>
              </a:rPr>
              <a:t>16,465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90820" y="4282464"/>
            <a:ext cx="3968480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i="0" spc="280" dirty="0">
                <a:solidFill>
                  <a:srgbClr val="13538A"/>
                </a:solidFill>
                <a:latin typeface="Aileron Regular"/>
              </a:rPr>
              <a:t>10,836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23426" y="6808829"/>
            <a:ext cx="3235874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13538A"/>
                </a:solidFill>
                <a:latin typeface="Aileron Regular"/>
              </a:rPr>
              <a:t>1</a:t>
            </a:r>
            <a:r>
              <a:rPr lang="en-US" sz="7200" b="1" i="0" spc="280" dirty="0">
                <a:solidFill>
                  <a:srgbClr val="13538A"/>
                </a:solidFill>
                <a:latin typeface="Aileron Regular"/>
              </a:rPr>
              <a:t>,150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13538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 l="27486" r="37030"/>
          <a:stretch>
            <a:fillRect/>
          </a:stretch>
        </p:blipFill>
        <p:spPr>
          <a:xfrm>
            <a:off x="0" y="-51901"/>
            <a:ext cx="5478685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741" y="5431688"/>
            <a:ext cx="4429203" cy="44292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39850" y="567469"/>
            <a:ext cx="8972645" cy="109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miko Bold"/>
              </a:rPr>
              <a:t>ICF 2015 Global Study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46491" y="4001262"/>
            <a:ext cx="11012809" cy="5257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mo"/>
              </a:rPr>
              <a:t>Compared to a peer without a credential, credentialed coach practitioners</a:t>
            </a:r>
          </a:p>
          <a:p>
            <a:pPr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060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mo"/>
              </a:rPr>
              <a:t>Command higher fees from coaching</a:t>
            </a:r>
          </a:p>
          <a:p>
            <a:pPr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024"/>
              </a:lnSpc>
            </a:pPr>
            <a:endParaRPr lang="en-US" sz="3600" b="1">
              <a:solidFill>
                <a:srgbClr val="000000"/>
              </a:solidFill>
              <a:latin typeface="Arimo"/>
            </a:endParaRP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mo"/>
              </a:rPr>
              <a:t>Report more clients and greater annual revenue from coaching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66727" y="2006322"/>
            <a:ext cx="12652051" cy="12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iko Bold"/>
              </a:rPr>
              <a:t>Higher Reported Revenue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6" b="1346"/>
          <a:stretch>
            <a:fillRect/>
          </a:stretch>
        </p:blipFill>
        <p:spPr>
          <a:xfrm>
            <a:off x="213677" y="183152"/>
            <a:ext cx="17233868" cy="1010384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13538A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03849" y="1114164"/>
            <a:ext cx="13031384" cy="1608509"/>
            <a:chOff x="0" y="-85725"/>
            <a:chExt cx="17375179" cy="2144677"/>
          </a:xfrm>
        </p:grpSpPr>
        <p:sp>
          <p:nvSpPr>
            <p:cNvPr id="3" name="TextBox 3"/>
            <p:cNvSpPr txBox="1"/>
            <p:nvPr/>
          </p:nvSpPr>
          <p:spPr>
            <a:xfrm>
              <a:off x="0" y="-85725"/>
              <a:ext cx="17375179" cy="1488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432"/>
                </a:lnSpc>
                <a:spcBef>
                  <a:spcPct val="0"/>
                </a:spcBef>
              </a:pPr>
              <a:r>
                <a:rPr lang="en-US" sz="7200" b="0" i="0" spc="215" dirty="0">
                  <a:solidFill>
                    <a:srgbClr val="191919"/>
                  </a:solidFill>
                  <a:latin typeface="Aileron Heavy"/>
                </a:rPr>
                <a:t>Resistance to Certification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16068"/>
              <a:ext cx="17375179" cy="542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94398" y="4009082"/>
            <a:ext cx="1463230" cy="1300219"/>
            <a:chOff x="0" y="0"/>
            <a:chExt cx="1950973" cy="17336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72108" y="4009082"/>
            <a:ext cx="1463230" cy="1300219"/>
            <a:chOff x="0" y="0"/>
            <a:chExt cx="1950973" cy="173362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49817" y="4009082"/>
            <a:ext cx="1463230" cy="1300219"/>
            <a:chOff x="0" y="0"/>
            <a:chExt cx="1950973" cy="173362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33253" y="7593187"/>
            <a:ext cx="1463230" cy="1300219"/>
            <a:chOff x="0" y="0"/>
            <a:chExt cx="1950973" cy="173362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10962" y="7593187"/>
            <a:ext cx="1463230" cy="1300219"/>
            <a:chOff x="0" y="0"/>
            <a:chExt cx="1950973" cy="173362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b="0" i="0">
                  <a:solidFill>
                    <a:srgbClr val="FFFFFF"/>
                  </a:solidFill>
                  <a:latin typeface="Aileron Heavy"/>
                </a:rPr>
                <a:t>04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2524" y="7422746"/>
            <a:ext cx="5126979" cy="1375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18"/>
              </a:lnSpc>
              <a:spcBef>
                <a:spcPct val="0"/>
              </a:spcBef>
            </a:pPr>
            <a:r>
              <a:rPr lang="en-US" sz="4200" b="1" spc="163" dirty="0">
                <a:solidFill>
                  <a:srgbClr val="191919"/>
                </a:solidFill>
                <a:latin typeface="Aileron Regular"/>
              </a:rPr>
              <a:t>T</a:t>
            </a:r>
            <a:r>
              <a:rPr lang="en-US" sz="4200" b="1" i="0" spc="163" dirty="0">
                <a:solidFill>
                  <a:srgbClr val="191919"/>
                </a:solidFill>
                <a:latin typeface="Aileron Regular"/>
              </a:rPr>
              <a:t>IME COMMITMENT</a:t>
            </a:r>
          </a:p>
        </p:txBody>
      </p:sp>
      <p:grpSp>
        <p:nvGrpSpPr>
          <p:cNvPr id="21" name="Group 21"/>
          <p:cNvGrpSpPr/>
          <p:nvPr/>
        </p:nvGrpSpPr>
        <p:grpSpPr>
          <a:xfrm rot="2835048">
            <a:off x="2568884" y="6166581"/>
            <a:ext cx="3297848" cy="267371"/>
            <a:chOff x="0" y="0"/>
            <a:chExt cx="6265849" cy="508000"/>
          </a:xfrm>
        </p:grpSpPr>
        <p:sp>
          <p:nvSpPr>
            <p:cNvPr id="22" name="Freeform 22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6998534" y="7422746"/>
            <a:ext cx="4668226" cy="1375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18"/>
              </a:lnSpc>
              <a:spcBef>
                <a:spcPct val="0"/>
              </a:spcBef>
            </a:pPr>
            <a:r>
              <a:rPr lang="en-US" sz="4200" b="1" spc="163" dirty="0">
                <a:solidFill>
                  <a:srgbClr val="191919"/>
                </a:solidFill>
                <a:latin typeface="Aileron Regular"/>
              </a:rPr>
              <a:t>FINANCIAL</a:t>
            </a:r>
          </a:p>
          <a:p>
            <a:pPr marL="0" lvl="0" indent="0" algn="ctr">
              <a:lnSpc>
                <a:spcPts val="5418"/>
              </a:lnSpc>
              <a:spcBef>
                <a:spcPct val="0"/>
              </a:spcBef>
            </a:pPr>
            <a:r>
              <a:rPr lang="en-US" sz="4200" b="1" spc="163" dirty="0">
                <a:solidFill>
                  <a:srgbClr val="191919"/>
                </a:solidFill>
                <a:latin typeface="Aileron Regular"/>
              </a:rPr>
              <a:t>I</a:t>
            </a:r>
            <a:r>
              <a:rPr lang="en-US" sz="4200" b="1" i="0" spc="163" dirty="0">
                <a:solidFill>
                  <a:srgbClr val="191919"/>
                </a:solidFill>
                <a:latin typeface="Aileron Regular"/>
              </a:rPr>
              <a:t>NVESTMENT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819091" y="7422548"/>
            <a:ext cx="3440209" cy="137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18"/>
              </a:lnSpc>
              <a:spcBef>
                <a:spcPct val="0"/>
              </a:spcBef>
            </a:pPr>
            <a:r>
              <a:rPr lang="en-US" sz="4200" b="1" spc="163" dirty="0">
                <a:solidFill>
                  <a:srgbClr val="191919"/>
                </a:solidFill>
                <a:latin typeface="Aileron Regular"/>
              </a:rPr>
              <a:t>K</a:t>
            </a:r>
            <a:r>
              <a:rPr lang="en-US" sz="4200" b="1" i="0" spc="163" dirty="0">
                <a:solidFill>
                  <a:srgbClr val="191919"/>
                </a:solidFill>
                <a:latin typeface="Aileron Regular"/>
              </a:rPr>
              <a:t>NOWERS MIND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83017" y="3531814"/>
            <a:ext cx="4161800" cy="206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18"/>
              </a:lnSpc>
              <a:spcBef>
                <a:spcPct val="0"/>
              </a:spcBef>
            </a:pPr>
            <a:r>
              <a:rPr lang="en-US" sz="4200" b="1" spc="163" dirty="0">
                <a:solidFill>
                  <a:srgbClr val="191919"/>
                </a:solidFill>
                <a:latin typeface="Aileron Regular"/>
              </a:rPr>
              <a:t>F</a:t>
            </a:r>
            <a:r>
              <a:rPr lang="en-US" sz="4200" b="1" i="0" spc="163" dirty="0">
                <a:solidFill>
                  <a:srgbClr val="191919"/>
                </a:solidFill>
                <a:latin typeface="Aileron Regular"/>
              </a:rPr>
              <a:t>EAR</a:t>
            </a:r>
            <a:r>
              <a:rPr lang="en-US" sz="4200" b="1" i="0" spc="126" dirty="0">
                <a:solidFill>
                  <a:srgbClr val="191919"/>
                </a:solidFill>
                <a:latin typeface="Aileron Regular"/>
              </a:rPr>
              <a:t> OF</a:t>
            </a:r>
          </a:p>
          <a:p>
            <a:pPr lvl="0" algn="ctr">
              <a:lnSpc>
                <a:spcPts val="5418"/>
              </a:lnSpc>
              <a:spcBef>
                <a:spcPct val="0"/>
              </a:spcBef>
            </a:pPr>
            <a:r>
              <a:rPr lang="en-US" sz="4200" b="1" i="1" spc="163" dirty="0">
                <a:solidFill>
                  <a:srgbClr val="191919"/>
                </a:solidFill>
                <a:latin typeface="Aileron Regular"/>
              </a:rPr>
              <a:t>TESTING &amp; OVERSIGHT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60619" y="3603441"/>
            <a:ext cx="4824967" cy="206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18"/>
              </a:lnSpc>
              <a:spcBef>
                <a:spcPct val="0"/>
              </a:spcBef>
            </a:pPr>
            <a:r>
              <a:rPr lang="en-US" sz="4200" b="1" i="0" spc="163" dirty="0">
                <a:solidFill>
                  <a:srgbClr val="191919"/>
                </a:solidFill>
                <a:latin typeface="Aileron Regular"/>
              </a:rPr>
              <a:t>COMPLICATED  APP. &amp; RECORD KEEPING</a:t>
            </a:r>
          </a:p>
        </p:txBody>
      </p:sp>
      <p:grpSp>
        <p:nvGrpSpPr>
          <p:cNvPr id="28" name="Group 28"/>
          <p:cNvGrpSpPr/>
          <p:nvPr/>
        </p:nvGrpSpPr>
        <p:grpSpPr>
          <a:xfrm rot="2835048">
            <a:off x="9277370" y="6166581"/>
            <a:ext cx="3297848" cy="267371"/>
            <a:chOff x="0" y="0"/>
            <a:chExt cx="6265849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2699999">
            <a:off x="5662688" y="6517616"/>
            <a:ext cx="3297848" cy="267371"/>
            <a:chOff x="0" y="0"/>
            <a:chExt cx="6265849" cy="508000"/>
          </a:xfrm>
        </p:grpSpPr>
        <p:sp>
          <p:nvSpPr>
            <p:cNvPr id="32" name="Freeform 32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34" name="Group 34"/>
          <p:cNvGrpSpPr/>
          <p:nvPr/>
        </p:nvGrpSpPr>
        <p:grpSpPr>
          <a:xfrm rot="-2699999">
            <a:off x="12340398" y="6517616"/>
            <a:ext cx="3297848" cy="267371"/>
            <a:chOff x="0" y="0"/>
            <a:chExt cx="6265849" cy="508000"/>
          </a:xfrm>
        </p:grpSpPr>
        <p:sp>
          <p:nvSpPr>
            <p:cNvPr id="35" name="Freeform 35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9528" y="619775"/>
            <a:ext cx="2693489" cy="26934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2777500"/>
            <a:ext cx="5632400" cy="464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336"/>
              </a:lnSpc>
              <a:spcBef>
                <a:spcPct val="0"/>
              </a:spcBef>
            </a:pPr>
            <a:r>
              <a:rPr lang="en-US" sz="5600" b="0" i="0" spc="168" dirty="0">
                <a:solidFill>
                  <a:srgbClr val="191919"/>
                </a:solidFill>
                <a:latin typeface="Aileron Heavy"/>
              </a:rPr>
              <a:t>ICF</a:t>
            </a:r>
          </a:p>
          <a:p>
            <a:pPr marL="0" lvl="0" indent="0">
              <a:lnSpc>
                <a:spcPts val="7335"/>
              </a:lnSpc>
              <a:spcBef>
                <a:spcPct val="0"/>
              </a:spcBef>
            </a:pPr>
            <a:r>
              <a:rPr lang="en-US" sz="5600" b="0" i="0" spc="168" dirty="0">
                <a:solidFill>
                  <a:srgbClr val="191919"/>
                </a:solidFill>
                <a:latin typeface="Aileron Heavy"/>
              </a:rPr>
              <a:t>H</a:t>
            </a:r>
            <a:r>
              <a:rPr lang="en-US" sz="5599" b="0" i="0" spc="167" dirty="0">
                <a:solidFill>
                  <a:srgbClr val="191919"/>
                </a:solidFill>
                <a:latin typeface="Aileron Heavy"/>
              </a:rPr>
              <a:t>ours</a:t>
            </a:r>
          </a:p>
          <a:p>
            <a:pPr marL="0" lvl="0" indent="0">
              <a:lnSpc>
                <a:spcPts val="7335"/>
              </a:lnSpc>
              <a:spcBef>
                <a:spcPct val="0"/>
              </a:spcBef>
            </a:pPr>
            <a:r>
              <a:rPr lang="en-US" sz="5599" b="0" i="0" spc="167" dirty="0">
                <a:solidFill>
                  <a:srgbClr val="191919"/>
                </a:solidFill>
                <a:latin typeface="Aileron Heavy"/>
              </a:rPr>
              <a:t>Requirements</a:t>
            </a:r>
          </a:p>
          <a:p>
            <a:pPr marL="0" lvl="0" indent="0">
              <a:lnSpc>
                <a:spcPts val="7336"/>
              </a:lnSpc>
              <a:spcBef>
                <a:spcPct val="0"/>
              </a:spcBef>
              <a:buFont typeface="Arial"/>
              <a:buChar char="•"/>
            </a:pPr>
            <a:endParaRPr lang="en-US" sz="5599" b="0" i="0" spc="167" dirty="0">
              <a:solidFill>
                <a:srgbClr val="191919"/>
              </a:solidFill>
              <a:latin typeface="Aileron Heavy"/>
            </a:endParaRPr>
          </a:p>
          <a:p>
            <a:pPr marL="0" lvl="0" indent="0">
              <a:lnSpc>
                <a:spcPts val="7336"/>
              </a:lnSpc>
              <a:spcBef>
                <a:spcPct val="0"/>
              </a:spcBef>
              <a:buFont typeface="Arial"/>
              <a:buChar char="•"/>
            </a:pPr>
            <a:endParaRPr lang="en-US" sz="5599" b="0" i="0" spc="167" dirty="0">
              <a:solidFill>
                <a:srgbClr val="191919"/>
              </a:solidFill>
              <a:latin typeface="Aileron Heav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31972" y="-260306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spc="101">
                <a:solidFill>
                  <a:srgbClr val="FFFFFF"/>
                </a:solidFill>
                <a:latin typeface="Aileron Regular"/>
              </a:rPr>
              <a:t>PROBLEM</a:t>
            </a:r>
          </a:p>
        </p:txBody>
      </p:sp>
      <p:sp>
        <p:nvSpPr>
          <p:cNvPr id="4" name="AutoShape 4"/>
          <p:cNvSpPr/>
          <p:nvPr/>
        </p:nvSpPr>
        <p:spPr>
          <a:xfrm>
            <a:off x="6494574" y="1754386"/>
            <a:ext cx="10764726" cy="1644902"/>
          </a:xfrm>
          <a:prstGeom prst="rect">
            <a:avLst/>
          </a:prstGeom>
          <a:solidFill>
            <a:srgbClr val="37C9EF">
              <a:alpha val="2980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6494574" y="1754386"/>
            <a:ext cx="4777276" cy="1644902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6" name="Group 6"/>
          <p:cNvGrpSpPr/>
          <p:nvPr/>
        </p:nvGrpSpPr>
        <p:grpSpPr>
          <a:xfrm rot="-8100000">
            <a:off x="10685819" y="1995742"/>
            <a:ext cx="1164053" cy="116219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6494574" y="4160232"/>
            <a:ext cx="10764726" cy="1644902"/>
          </a:xfrm>
          <a:prstGeom prst="rect">
            <a:avLst/>
          </a:prstGeom>
          <a:solidFill>
            <a:srgbClr val="2C92D5">
              <a:alpha val="29803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6494574" y="4160232"/>
            <a:ext cx="4777276" cy="164490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10" name="Group 10"/>
          <p:cNvGrpSpPr/>
          <p:nvPr/>
        </p:nvGrpSpPr>
        <p:grpSpPr>
          <a:xfrm rot="-8100000">
            <a:off x="10685819" y="4401588"/>
            <a:ext cx="1164053" cy="1162190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6494574" y="6601693"/>
            <a:ext cx="10764726" cy="1644902"/>
          </a:xfrm>
          <a:prstGeom prst="rect">
            <a:avLst/>
          </a:prstGeom>
          <a:solidFill>
            <a:srgbClr val="13538A">
              <a:alpha val="2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6494574" y="6601693"/>
            <a:ext cx="4777276" cy="1644902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4" name="Group 14"/>
          <p:cNvGrpSpPr/>
          <p:nvPr/>
        </p:nvGrpSpPr>
        <p:grpSpPr>
          <a:xfrm rot="-8100000">
            <a:off x="10685819" y="6843049"/>
            <a:ext cx="1164053" cy="1162190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031972" y="1354764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spc="101">
                <a:solidFill>
                  <a:srgbClr val="FFFFFF"/>
                </a:solidFill>
                <a:latin typeface="Aileron Regular"/>
              </a:rPr>
              <a:t>READ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35977" y="1964066"/>
            <a:ext cx="4606966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35977" y="4384082"/>
            <a:ext cx="3235874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P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35977" y="6825542"/>
            <a:ext cx="3235874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M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092" y="6601693"/>
            <a:ext cx="2930662" cy="293066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2344536" y="2105540"/>
            <a:ext cx="4914764" cy="91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0" spc="109">
                <a:solidFill>
                  <a:srgbClr val="13538A"/>
                </a:solidFill>
                <a:latin typeface="Aileron Regular"/>
              </a:rPr>
              <a:t>60 TRAINING HOURS</a:t>
            </a:r>
          </a:p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1" spc="109">
                <a:solidFill>
                  <a:srgbClr val="13538A"/>
                </a:solidFill>
                <a:latin typeface="Aileron Regular"/>
              </a:rPr>
              <a:t>100 COACHING HOURS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44536" y="4469151"/>
            <a:ext cx="4914764" cy="91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0" spc="109">
                <a:solidFill>
                  <a:srgbClr val="13538A"/>
                </a:solidFill>
                <a:latin typeface="Aileron Regular"/>
              </a:rPr>
              <a:t>125 TRAINING HOURS</a:t>
            </a:r>
          </a:p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1" spc="109">
                <a:solidFill>
                  <a:srgbClr val="13538A"/>
                </a:solidFill>
                <a:latin typeface="Aileron Regular"/>
              </a:rPr>
              <a:t>500 COACHING HOURS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4536" y="6969560"/>
            <a:ext cx="4914764" cy="91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0" spc="109">
                <a:solidFill>
                  <a:srgbClr val="13538A"/>
                </a:solidFill>
                <a:latin typeface="Aileron Regular"/>
              </a:rPr>
              <a:t>200 TRAINING HOURS</a:t>
            </a:r>
          </a:p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1" spc="109">
                <a:solidFill>
                  <a:srgbClr val="13538A"/>
                </a:solidFill>
                <a:latin typeface="Aileron Regular"/>
              </a:rPr>
              <a:t>2500 COACHING HOURS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1091" y="2777500"/>
            <a:ext cx="5783481" cy="464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336"/>
              </a:lnSpc>
              <a:spcBef>
                <a:spcPct val="0"/>
              </a:spcBef>
            </a:pPr>
            <a:r>
              <a:rPr lang="en-US" sz="5600" b="0" i="0" spc="168" dirty="0">
                <a:solidFill>
                  <a:srgbClr val="191919"/>
                </a:solidFill>
                <a:latin typeface="Aileron Heavy"/>
              </a:rPr>
              <a:t>ICF</a:t>
            </a:r>
          </a:p>
          <a:p>
            <a:pPr marL="0" lvl="0" indent="0">
              <a:lnSpc>
                <a:spcPts val="7335"/>
              </a:lnSpc>
              <a:spcBef>
                <a:spcPct val="0"/>
              </a:spcBef>
            </a:pPr>
            <a:r>
              <a:rPr lang="en-US" sz="5600" b="0" i="0" spc="168" dirty="0">
                <a:solidFill>
                  <a:srgbClr val="191919"/>
                </a:solidFill>
                <a:latin typeface="Aileron Heavy"/>
              </a:rPr>
              <a:t>T</a:t>
            </a:r>
            <a:r>
              <a:rPr lang="en-US" sz="5599" b="0" i="0" spc="167" dirty="0">
                <a:solidFill>
                  <a:srgbClr val="191919"/>
                </a:solidFill>
                <a:latin typeface="Aileron Heavy"/>
              </a:rPr>
              <a:t>esting</a:t>
            </a:r>
          </a:p>
          <a:p>
            <a:pPr marL="0" lvl="0" indent="0">
              <a:lnSpc>
                <a:spcPts val="7335"/>
              </a:lnSpc>
              <a:spcBef>
                <a:spcPct val="0"/>
              </a:spcBef>
            </a:pPr>
            <a:r>
              <a:rPr lang="en-US" sz="5599" b="0" i="0" spc="167" dirty="0">
                <a:solidFill>
                  <a:srgbClr val="191919"/>
                </a:solidFill>
                <a:latin typeface="Aileron Heavy"/>
              </a:rPr>
              <a:t>Requirements</a:t>
            </a:r>
          </a:p>
          <a:p>
            <a:pPr marL="0" lvl="0" indent="0">
              <a:lnSpc>
                <a:spcPts val="7336"/>
              </a:lnSpc>
              <a:spcBef>
                <a:spcPct val="0"/>
              </a:spcBef>
              <a:buFont typeface="Arial"/>
              <a:buChar char="•"/>
            </a:pPr>
            <a:endParaRPr lang="en-US" sz="5599" b="0" i="0" spc="167" dirty="0">
              <a:solidFill>
                <a:srgbClr val="191919"/>
              </a:solidFill>
              <a:latin typeface="Aileron Heavy"/>
            </a:endParaRPr>
          </a:p>
          <a:p>
            <a:pPr marL="0" lvl="0" indent="0">
              <a:lnSpc>
                <a:spcPts val="7336"/>
              </a:lnSpc>
              <a:spcBef>
                <a:spcPct val="0"/>
              </a:spcBef>
              <a:buFont typeface="Arial"/>
              <a:buChar char="•"/>
            </a:pPr>
            <a:endParaRPr lang="en-US" sz="5599" b="0" i="0" spc="167" dirty="0">
              <a:solidFill>
                <a:srgbClr val="191919"/>
              </a:solidFill>
              <a:latin typeface="Aileron Heav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31972" y="-260306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spc="101">
                <a:solidFill>
                  <a:srgbClr val="FFFFFF"/>
                </a:solidFill>
                <a:latin typeface="Aileron Regular"/>
              </a:rPr>
              <a:t>PROBLEM</a:t>
            </a:r>
          </a:p>
        </p:txBody>
      </p:sp>
      <p:sp>
        <p:nvSpPr>
          <p:cNvPr id="4" name="AutoShape 4"/>
          <p:cNvSpPr/>
          <p:nvPr/>
        </p:nvSpPr>
        <p:spPr>
          <a:xfrm>
            <a:off x="6494574" y="1754386"/>
            <a:ext cx="10764726" cy="1644902"/>
          </a:xfrm>
          <a:prstGeom prst="rect">
            <a:avLst/>
          </a:prstGeom>
          <a:solidFill>
            <a:srgbClr val="37C9EF">
              <a:alpha val="2980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6494574" y="1754386"/>
            <a:ext cx="4777276" cy="1644902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6" name="Group 6"/>
          <p:cNvGrpSpPr/>
          <p:nvPr/>
        </p:nvGrpSpPr>
        <p:grpSpPr>
          <a:xfrm rot="-8100000">
            <a:off x="10685819" y="1995742"/>
            <a:ext cx="1164053" cy="116219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6494574" y="4160232"/>
            <a:ext cx="10764726" cy="1644902"/>
          </a:xfrm>
          <a:prstGeom prst="rect">
            <a:avLst/>
          </a:prstGeom>
          <a:solidFill>
            <a:srgbClr val="2C92D5">
              <a:alpha val="29803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6494574" y="4160232"/>
            <a:ext cx="4777276" cy="164490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10" name="Group 10"/>
          <p:cNvGrpSpPr/>
          <p:nvPr/>
        </p:nvGrpSpPr>
        <p:grpSpPr>
          <a:xfrm rot="-8100000">
            <a:off x="10685819" y="4401588"/>
            <a:ext cx="1164053" cy="1162190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6494574" y="6601693"/>
            <a:ext cx="10764726" cy="1644902"/>
          </a:xfrm>
          <a:prstGeom prst="rect">
            <a:avLst/>
          </a:prstGeom>
          <a:solidFill>
            <a:srgbClr val="13538A">
              <a:alpha val="2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6494574" y="6601693"/>
            <a:ext cx="4777276" cy="1644902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4" name="Group 14"/>
          <p:cNvGrpSpPr/>
          <p:nvPr/>
        </p:nvGrpSpPr>
        <p:grpSpPr>
          <a:xfrm rot="-8100000">
            <a:off x="10685819" y="6843049"/>
            <a:ext cx="1164053" cy="1162190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031972" y="1354764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spc="101">
                <a:solidFill>
                  <a:srgbClr val="FFFFFF"/>
                </a:solidFill>
                <a:latin typeface="Aileron Regular"/>
              </a:rPr>
              <a:t>READ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35977" y="1964066"/>
            <a:ext cx="4606966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35977" y="4384082"/>
            <a:ext cx="3235874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P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35977" y="6825542"/>
            <a:ext cx="3235874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  <a:spcBef>
                <a:spcPct val="0"/>
              </a:spcBef>
            </a:pPr>
            <a:r>
              <a:rPr lang="en-US" sz="7200" b="1" spc="280" dirty="0">
                <a:solidFill>
                  <a:srgbClr val="FFFFFF"/>
                </a:solidFill>
                <a:latin typeface="Aileron Regular"/>
              </a:rPr>
              <a:t>M</a:t>
            </a:r>
            <a:r>
              <a:rPr lang="en-US" sz="7200" b="1" i="0" spc="280" dirty="0">
                <a:solidFill>
                  <a:srgbClr val="FFFFFF"/>
                </a:solidFill>
                <a:latin typeface="Aileron Regular"/>
              </a:rPr>
              <a:t>CC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092" y="6601693"/>
            <a:ext cx="2930662" cy="293066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2344536" y="1908943"/>
            <a:ext cx="4914764" cy="130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11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0" spc="84" dirty="0">
                <a:solidFill>
                  <a:srgbClr val="13538A"/>
                </a:solidFill>
                <a:latin typeface="Aileron Regular"/>
              </a:rPr>
              <a:t>CKA ONLINE TEST</a:t>
            </a:r>
          </a:p>
          <a:p>
            <a:pPr marL="0" lvl="0" indent="0" algn="just">
              <a:lnSpc>
                <a:spcPts val="3096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i="1" spc="72" dirty="0">
                <a:solidFill>
                  <a:srgbClr val="13538A"/>
                </a:solidFill>
                <a:latin typeface="Aileron Regular"/>
              </a:rPr>
              <a:t>SUBMISSION OF RECORDING</a:t>
            </a:r>
          </a:p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1" spc="109" dirty="0">
                <a:solidFill>
                  <a:srgbClr val="13538A"/>
                </a:solidFill>
                <a:latin typeface="Aileron Regular"/>
              </a:rPr>
              <a:t>OR COMPLETE ACTP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44536" y="4331503"/>
            <a:ext cx="4914764" cy="130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11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0" spc="84">
                <a:solidFill>
                  <a:srgbClr val="13538A"/>
                </a:solidFill>
                <a:latin typeface="Aileron Regular"/>
              </a:rPr>
              <a:t>CKA ONLINE TEST</a:t>
            </a:r>
          </a:p>
          <a:p>
            <a:pPr marL="0" lvl="0" indent="0" algn="just">
              <a:lnSpc>
                <a:spcPts val="3096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i="1" spc="72">
                <a:solidFill>
                  <a:srgbClr val="13538A"/>
                </a:solidFill>
                <a:latin typeface="Aileron Regular"/>
              </a:rPr>
              <a:t>SUBMISSION OF RECORDING</a:t>
            </a:r>
          </a:p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1" spc="109">
                <a:solidFill>
                  <a:srgbClr val="13538A"/>
                </a:solidFill>
                <a:latin typeface="Aileron Regular"/>
              </a:rPr>
              <a:t>OR COMPLETE ACTP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4536" y="6772963"/>
            <a:ext cx="4914764" cy="130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11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0" spc="84">
                <a:solidFill>
                  <a:srgbClr val="13538A"/>
                </a:solidFill>
                <a:latin typeface="Aileron Regular"/>
              </a:rPr>
              <a:t>CKA ONLINE TEST</a:t>
            </a:r>
          </a:p>
          <a:p>
            <a:pPr marL="0" lvl="0" indent="0" algn="just">
              <a:lnSpc>
                <a:spcPts val="3096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i="1" spc="72">
                <a:solidFill>
                  <a:srgbClr val="13538A"/>
                </a:solidFill>
                <a:latin typeface="Aileron Regular"/>
              </a:rPr>
              <a:t>SUBMISSION OF  2 RECORDING</a:t>
            </a:r>
          </a:p>
          <a:p>
            <a:pPr marL="0" lvl="0" indent="0" algn="just">
              <a:lnSpc>
                <a:spcPts val="3612"/>
              </a:lnSpc>
              <a:spcBef>
                <a:spcPct val="0"/>
              </a:spcBef>
              <a:buFont typeface="Arial"/>
              <a:buChar char="•"/>
            </a:pPr>
            <a:r>
              <a:rPr lang="en-US" sz="2800" b="1" i="1" spc="109">
                <a:solidFill>
                  <a:srgbClr val="13538A"/>
                </a:solidFill>
                <a:latin typeface="Aileron Regular"/>
              </a:rPr>
              <a:t>200 TRAINING HOURS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574</Words>
  <Application>Microsoft Office PowerPoint</Application>
  <PresentationFormat>Custom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Aileron Regular</vt:lpstr>
      <vt:lpstr>Calibri</vt:lpstr>
      <vt:lpstr>Amiko Bold</vt:lpstr>
      <vt:lpstr>Arimo</vt:lpstr>
      <vt:lpstr>Aileron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Certification Credentials</dc:title>
  <cp:lastModifiedBy>Deanna Stull</cp:lastModifiedBy>
  <cp:revision>6</cp:revision>
  <dcterms:created xsi:type="dcterms:W3CDTF">2006-08-16T00:00:00Z</dcterms:created>
  <dcterms:modified xsi:type="dcterms:W3CDTF">2019-10-21T17:59:06Z</dcterms:modified>
  <dc:identifier>DADoVQKknsw</dc:identifier>
</cp:coreProperties>
</file>